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7" r:id="rId3"/>
    <p:sldId id="302" r:id="rId4"/>
    <p:sldId id="295" r:id="rId5"/>
    <p:sldId id="275" r:id="rId6"/>
    <p:sldId id="282" r:id="rId7"/>
    <p:sldId id="260" r:id="rId8"/>
    <p:sldId id="299" r:id="rId9"/>
    <p:sldId id="287" r:id="rId10"/>
    <p:sldId id="288" r:id="rId11"/>
    <p:sldId id="304" r:id="rId12"/>
    <p:sldId id="303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4660"/>
  </p:normalViewPr>
  <p:slideViewPr>
    <p:cSldViewPr>
      <p:cViewPr varScale="1">
        <p:scale>
          <a:sx n="109" d="100"/>
          <a:sy n="109" d="100"/>
        </p:scale>
        <p:origin x="214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14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6BCFD-D69E-49D4-B232-FF13E1558051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CE292-9CF6-4974-971E-3FAE48C882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10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8D705-8A83-4612-A2D7-9E55E54AA03A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5BA5C-4ED1-4D5A-A009-7BBB65BA8D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65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4852" indent="-282635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30541" indent="-226108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82758" indent="-226108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34974" indent="-226108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9782D77-A516-4356-9D74-07170BF7A5FC}" type="slidenum">
              <a:rPr lang="en-US" altLang="en-US" sz="1200"/>
              <a:pPr/>
              <a:t>2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4852" indent="-282635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30541" indent="-226108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82758" indent="-226108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34974" indent="-226108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2076D76-169B-4114-9B6D-16E8C3421AD9}" type="slidenum">
              <a:rPr lang="en-US" altLang="en-US" sz="1200"/>
              <a:pPr/>
              <a:t>5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</a:defRPr>
            </a:lvl1pPr>
            <a:lvl2pPr marL="734852" indent="-282635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30541" indent="-226108">
              <a:defRPr sz="1600">
                <a:solidFill>
                  <a:schemeClr val="tx1"/>
                </a:solidFill>
                <a:latin typeface="Arial" charset="0"/>
              </a:defRPr>
            </a:lvl3pPr>
            <a:lvl4pPr marL="1582758" indent="-226108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34974" indent="-226108">
              <a:defRPr sz="1600">
                <a:solidFill>
                  <a:schemeClr val="tx1"/>
                </a:solidFill>
                <a:latin typeface="Arial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24D29519-7190-4E03-B3DD-0515E8E0062D}" type="slidenum">
              <a:rPr lang="en-US" altLang="en-US" sz="1200"/>
              <a:pPr/>
              <a:t>6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5BA5C-4ED1-4D5A-A009-7BBB65BA8DF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51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 with 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5BA5C-4ED1-4D5A-A009-7BBB65BA8DF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44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5BA5C-4ED1-4D5A-A009-7BBB65BA8DF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583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5BA5C-4ED1-4D5A-A009-7BBB65BA8DF4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47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77F9010C-888F-4D2D-8517-7EB2FF9D40F9}" type="datetimeFigureOut">
              <a:rPr lang="en-US" smtClean="0"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3748C56-0786-41F0-A844-238BFA18B99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url?sa=i&amp;rct=j&amp;q=books+and+kids&amp;source=images&amp;cd=&amp;cad=rja&amp;uact=8&amp;docid=leJzc-_V3o_WyM&amp;tbnid=iSGIbrfirEgb5M:&amp;ved=0CAUQjRw&amp;url=http://www.greatergallatinunitedway.org/books&amp;ei=DP9nU4X9HYH2oAS8-oDwBw&amp;bvm=bv.65788261,d.cGU&amp;psig=AFQjCNGHv9SzOWxtDM3Y4Bt-K9K_MgC-qw&amp;ust=1399410776054210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sunshine&amp;source=images&amp;cd=&amp;cad=rja&amp;uact=8&amp;docid=l3ixfMMt2E48ZM&amp;tbnid=9OvLgjvDIMUlbM:&amp;ved=0CAcQjRw&amp;url=http://www.stcs.k12.ca.us/facilities_programs/yearbook/Pages/index.aspx&amp;ei=cH4YVITaN4GmigKvnoDIBQ&amp;bvm=bv.75097201,d.cGU&amp;psig=AFQjCNG_-EXZgNqp2_6XBb_bdvnYnSOLtQ&amp;ust=141097776940958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lastic.com/teachers/bookwizard/" TargetMode="External"/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url?sa=i&amp;rct=j&amp;q=books+and+kids&amp;source=images&amp;cd=&amp;cad=rja&amp;uact=8&amp;docid=leJzc-_V3o_WyM&amp;tbnid=iSGIbrfirEgb5M:&amp;ved=0CAUQjRw&amp;url=http://www.greatergallatinunitedway.org/books&amp;ei=DP9nU4X9HYH2oAS8-oDwBw&amp;bvm=bv.65788261,d.cGU&amp;psig=AFQjCNGHv9SzOWxtDM3Y4Bt-K9K_MgC-qw&amp;ust=1399410776054210" TargetMode="External"/><Relationship Id="rId5" Type="http://schemas.openxmlformats.org/officeDocument/2006/relationships/hyperlink" Target="http://www.getepic.com/" TargetMode="External"/><Relationship Id="rId4" Type="http://schemas.openxmlformats.org/officeDocument/2006/relationships/hyperlink" Target="https://www.svsd410.org/domain/1427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url?sa=i&amp;rct=j&amp;q=books+and+kids&amp;source=images&amp;cd=&amp;cad=rja&amp;uact=8&amp;docid=leJzc-_V3o_WyM&amp;tbnid=iSGIbrfirEgb5M:&amp;ved=0CAUQjRw&amp;url=http://www.greatergallatinunitedway.org/books&amp;ei=DP9nU4X9HYH2oAS8-oDwBw&amp;bvm=bv.65788261,d.cGU&amp;psig=AFQjCNGHv9SzOWxtDM3Y4Bt-K9K_MgC-qw&amp;ust=1399410776054210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books+and+kids&amp;source=images&amp;cd=&amp;cad=rja&amp;uact=8&amp;docid=leJzc-_V3o_WyM&amp;tbnid=iSGIbrfirEgb5M:&amp;ved=0CAUQjRw&amp;url=http://www.greatergallatinunitedway.org/books&amp;ei=DP9nU4X9HYH2oAS8-oDwBw&amp;bvm=bv.65788261,d.cGU&amp;psig=AFQjCNGHv9SzOWxtDM3Y4Bt-K9K_MgC-qw&amp;ust=139941077605421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books+and+kids&amp;source=images&amp;cd=&amp;cad=rja&amp;uact=8&amp;docid=leJzc-_V3o_WyM&amp;tbnid=iSGIbrfirEgb5M:&amp;ved=0CAUQjRw&amp;url=http://www.greatergallatinunitedway.org/books&amp;ei=DP9nU4X9HYH2oAS8-oDwBw&amp;bvm=bv.65788261,d.cGU&amp;psig=AFQjCNGHv9SzOWxtDM3Y4Bt-K9K_MgC-qw&amp;ust=139941077605421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url?sa=i&amp;rct=j&amp;q=books+and+kids&amp;source=images&amp;cd=&amp;cad=rja&amp;uact=8&amp;docid=leJzc-_V3o_WyM&amp;tbnid=iSGIbrfirEgb5M:&amp;ved=0CAUQjRw&amp;url=http://www.greatergallatinunitedway.org/books&amp;ei=DP9nU4X9HYH2oAS8-oDwBw&amp;bvm=bv.65788261,d.cGU&amp;psig=AFQjCNGHv9SzOWxtDM3Y4Bt-K9K_MgC-qw&amp;ust=13994107760542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url?sa=i&amp;rct=j&amp;q=books+and+kids&amp;source=images&amp;cd=&amp;cad=rja&amp;uact=8&amp;docid=leJzc-_V3o_WyM&amp;tbnid=iSGIbrfirEgb5M:&amp;ved=0CAUQjRw&amp;url=http://www.greatergallatinunitedway.org/books&amp;ei=DP9nU4X9HYH2oAS8-oDwBw&amp;bvm=bv.65788261,d.cGU&amp;psig=AFQjCNGHv9SzOWxtDM3Y4Bt-K9K_MgC-qw&amp;ust=139941077605421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ore2.starfall.com/n/level-a/learn-to-read/load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LU2xP18N40&amp;list=PLuwVZ5EluMe_E1mPWLKfFKzDUVCpBUAT6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images.google.com/url?sa=i&amp;rct=j&amp;q=books+and+kids&amp;source=images&amp;cd=&amp;cad=rja&amp;uact=8&amp;docid=leJzc-_V3o_WyM&amp;tbnid=iSGIbrfirEgb5M:&amp;ved=0CAUQjRw&amp;url=http://www.greatergallatinunitedway.org/books&amp;ei=DP9nU4X9HYH2oAS8-oDwBw&amp;bvm=bv.65788261,d.cGU&amp;psig=AFQjCNGHv9SzOWxtDM3Y4Bt-K9K_MgC-qw&amp;ust=139941077605421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url?sa=i&amp;rct=j&amp;q=books+and+kids&amp;source=images&amp;cd=&amp;cad=rja&amp;uact=8&amp;docid=leJzc-_V3o_WyM&amp;tbnid=iSGIbrfirEgb5M:&amp;ved=0CAUQjRw&amp;url=http://www.greatergallatinunitedway.org/books&amp;ei=DP9nU4X9HYH2oAS8-oDwBw&amp;bvm=bv.65788261,d.cGU&amp;psig=AFQjCNGHv9SzOWxtDM3Y4Bt-K9K_MgC-qw&amp;ust=139941077605421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865" y="2705100"/>
            <a:ext cx="6477000" cy="35814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5700" b="1" dirty="0" smtClean="0">
                <a:solidFill>
                  <a:schemeClr val="tx1"/>
                </a:solidFill>
                <a:latin typeface="Century Schoolbook" panose="02040604050505020304" pitchFamily="18" charset="0"/>
                <a:ea typeface="Batang" panose="02030600000101010101" pitchFamily="18" charset="-127"/>
              </a:rPr>
              <a:t>Welcome!</a:t>
            </a:r>
          </a:p>
          <a:p>
            <a:pPr algn="ctr"/>
            <a:r>
              <a:rPr lang="en-US" sz="5700" b="1" dirty="0" smtClean="0">
                <a:solidFill>
                  <a:schemeClr val="tx1"/>
                </a:solidFill>
                <a:latin typeface="Century Schoolbook" panose="02040604050505020304" pitchFamily="18" charset="0"/>
                <a:ea typeface="Batang" panose="02030600000101010101" pitchFamily="18" charset="-127"/>
              </a:rPr>
              <a:t>Thanks for coming this evening…</a:t>
            </a:r>
          </a:p>
          <a:p>
            <a:endParaRPr lang="en-US" sz="4000" b="1" dirty="0" smtClean="0">
              <a:solidFill>
                <a:schemeClr val="tx1"/>
              </a:solidFill>
              <a:latin typeface="Century Schoolbook" panose="02040604050505020304" pitchFamily="18" charset="0"/>
              <a:ea typeface="Batang" panose="02030600000101010101" pitchFamily="18" charset="-127"/>
            </a:endParaRPr>
          </a:p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Century Schoolbook" panose="02040604050505020304" pitchFamily="18" charset="0"/>
                <a:ea typeface="Batang" panose="02030600000101010101" pitchFamily="18" charset="-127"/>
              </a:rPr>
              <a:t>Please sign-in, grab a packet </a:t>
            </a:r>
            <a:r>
              <a:rPr lang="en-US" sz="4000" b="1" smtClean="0">
                <a:solidFill>
                  <a:schemeClr val="tx1"/>
                </a:solidFill>
                <a:latin typeface="Century Schoolbook" panose="02040604050505020304" pitchFamily="18" charset="0"/>
                <a:ea typeface="Batang" panose="02030600000101010101" pitchFamily="18" charset="-127"/>
              </a:rPr>
              <a:t>and find </a:t>
            </a:r>
            <a:r>
              <a:rPr lang="en-US" sz="4000" b="1" dirty="0" smtClean="0">
                <a:solidFill>
                  <a:schemeClr val="tx1"/>
                </a:solidFill>
                <a:latin typeface="Century Schoolbook" panose="02040604050505020304" pitchFamily="18" charset="0"/>
                <a:ea typeface="Batang" panose="02030600000101010101" pitchFamily="18" charset="-127"/>
              </a:rPr>
              <a:t>a seat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196975"/>
            <a:ext cx="5410200" cy="1470025"/>
          </a:xfrm>
        </p:spPr>
        <p:txBody>
          <a:bodyPr>
            <a:normAutofit fontScale="90000"/>
          </a:bodyPr>
          <a:lstStyle/>
          <a:p>
            <a:r>
              <a:rPr 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6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  <a:ea typeface="Batang" panose="02030600000101010101" pitchFamily="18" charset="-127"/>
              </a:rPr>
              <a:t>Reading Readiness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t0.gstatic.com/images?q=tbn:ANd9GcRUHZwb1hV2fzDYJf9BFB6Cw7InnABcySTUXAmJ_a3SE2Wtiv5Ycg:www.greatergallatinunitedway.org/sites/greatergallatinunitedway.org/files/child_reading_clip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019" y="4495800"/>
            <a:ext cx="2170981" cy="2224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3.gstatic.com/images?q=tbn:ANd9GcRdZIg_jzoWO3PH459kbHhHGGLbDBcu-kgsJR7z46UX3ep4AM4w-Q:www.stcs.k12.ca.us/teachers/barbie_woodard/PublishingImages/dji_kidilly_sunshine_c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1378729" cy="1347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29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latin typeface="Century Schoolbook" panose="02040604050505020304" pitchFamily="18" charset="0"/>
                <a:hlinkClick r:id="rId3"/>
              </a:rPr>
              <a:t>Book Wizard  </a:t>
            </a:r>
            <a:endParaRPr lang="en-US" sz="1400" dirty="0" smtClean="0">
              <a:latin typeface="Century Schoolbook" panose="02040604050505020304" pitchFamily="18" charset="0"/>
            </a:endParaRPr>
          </a:p>
          <a:p>
            <a:r>
              <a:rPr lang="en-US" sz="3200" dirty="0" smtClean="0">
                <a:latin typeface="Century Schoolbook" panose="02040604050505020304" pitchFamily="18" charset="0"/>
                <a:hlinkClick r:id="rId4"/>
              </a:rPr>
              <a:t>Lexia</a:t>
            </a:r>
            <a:r>
              <a:rPr lang="en-US" sz="3200" dirty="0" smtClean="0">
                <a:latin typeface="Century Schoolbook" panose="02040604050505020304" pitchFamily="18" charset="0"/>
              </a:rPr>
              <a:t> </a:t>
            </a:r>
            <a:r>
              <a:rPr lang="en-US" sz="1600" spc="0" dirty="0">
                <a:latin typeface="Century Schoolbook" panose="02040604050505020304" pitchFamily="18" charset="0"/>
              </a:rPr>
              <a:t>Login through CLEVER on the student page of TRES website or use Lexia Reading Core5 app (available for iOS or on Google Play for some Android devices)</a:t>
            </a:r>
          </a:p>
          <a:p>
            <a:r>
              <a:rPr lang="en-US" sz="3200" dirty="0" smtClean="0">
                <a:latin typeface="Century Schoolbook" panose="02040604050505020304" pitchFamily="18" charset="0"/>
                <a:hlinkClick r:id="rId5"/>
              </a:rPr>
              <a:t>Epic Books</a:t>
            </a:r>
            <a:r>
              <a:rPr lang="en-US" sz="3200" dirty="0" smtClean="0">
                <a:latin typeface="Century Schoolbook" panose="02040604050505020304" pitchFamily="18" charset="0"/>
              </a:rPr>
              <a:t> </a:t>
            </a:r>
          </a:p>
          <a:p>
            <a:r>
              <a:rPr lang="en-US" sz="3200" dirty="0" smtClean="0">
                <a:latin typeface="Century Schoolbook" panose="02040604050505020304" pitchFamily="18" charset="0"/>
              </a:rPr>
              <a:t>Scholastic Books </a:t>
            </a:r>
          </a:p>
          <a:p>
            <a:pPr lvl="1"/>
            <a:r>
              <a:rPr lang="en-US" sz="2200" b="1" dirty="0" smtClean="0">
                <a:latin typeface="Century Schoolbook" panose="02040604050505020304" pitchFamily="18" charset="0"/>
              </a:rPr>
              <a:t>TRES BOOK FAIR - </a:t>
            </a:r>
            <a:r>
              <a:rPr lang="en-US" sz="1900" dirty="0" smtClean="0">
                <a:latin typeface="Century Schoolbook" panose="02040604050505020304" pitchFamily="18" charset="0"/>
              </a:rPr>
              <a:t>January 29-February 2 </a:t>
            </a:r>
            <a:endParaRPr lang="en-US" sz="1500" dirty="0" smtClean="0">
              <a:latin typeface="Century Schoolbook" panose="02040604050505020304" pitchFamily="18" charset="0"/>
            </a:endParaRPr>
          </a:p>
          <a:p>
            <a:pPr lvl="2"/>
            <a:r>
              <a:rPr lang="en-US" sz="1700" dirty="0" smtClean="0">
                <a:latin typeface="Century Schoolbook" panose="02040604050505020304" pitchFamily="18" charset="0"/>
              </a:rPr>
              <a:t>Family Night - Thursday, Feb 1</a:t>
            </a:r>
            <a:r>
              <a:rPr lang="en-US" sz="1700" baseline="30000" dirty="0" smtClean="0">
                <a:latin typeface="Century Schoolbook" panose="02040604050505020304" pitchFamily="18" charset="0"/>
              </a:rPr>
              <a:t>st</a:t>
            </a:r>
            <a:r>
              <a:rPr lang="en-US" sz="1700" dirty="0" smtClean="0">
                <a:latin typeface="Century Schoolbook" panose="02040604050505020304" pitchFamily="18" charset="0"/>
              </a:rPr>
              <a:t> 5:30-7:30pm</a:t>
            </a:r>
            <a:endParaRPr lang="en-US" sz="1300" dirty="0" smtClean="0">
              <a:latin typeface="Century Schoolbook" panose="02040604050505020304" pitchFamily="18" charset="0"/>
            </a:endParaRPr>
          </a:p>
          <a:p>
            <a:r>
              <a:rPr lang="en-US" sz="3200" dirty="0" smtClean="0">
                <a:latin typeface="Century Schoolbook" panose="02040604050505020304" pitchFamily="18" charset="0"/>
                <a:hlinkClick r:id="rId4"/>
              </a:rPr>
              <a:t>King County Library</a:t>
            </a:r>
            <a:r>
              <a:rPr lang="en-US" sz="3200" dirty="0" smtClean="0">
                <a:latin typeface="Century Schoolbook" panose="02040604050505020304" pitchFamily="18" charset="0"/>
              </a:rPr>
              <a:t> </a:t>
            </a:r>
            <a:r>
              <a:rPr lang="en-US" sz="1600" spc="0" dirty="0" smtClean="0">
                <a:latin typeface="Century Schoolbook" panose="02040604050505020304" pitchFamily="18" charset="0"/>
              </a:rPr>
              <a:t>Direct link on TRES Students page</a:t>
            </a:r>
          </a:p>
          <a:p>
            <a:pPr lvl="1"/>
            <a:r>
              <a:rPr lang="en-US" sz="2400" dirty="0" smtClean="0">
                <a:latin typeface="Century Schoolbook" panose="02040604050505020304" pitchFamily="18" charset="0"/>
              </a:rPr>
              <a:t>SVSD ‘Student Accounts’ – </a:t>
            </a:r>
            <a:r>
              <a:rPr lang="en-US" sz="1900" dirty="0" smtClean="0">
                <a:latin typeface="Century Schoolbook" panose="02040604050505020304" pitchFamily="18" charset="0"/>
              </a:rPr>
              <a:t>Access to </a:t>
            </a:r>
            <a:r>
              <a:rPr lang="en-US" sz="1900" i="1" dirty="0" smtClean="0">
                <a:latin typeface="Century Schoolbook" panose="02040604050505020304" pitchFamily="18" charset="0"/>
              </a:rPr>
              <a:t>digital materials only</a:t>
            </a:r>
            <a:endParaRPr lang="en-US" sz="1700" dirty="0" smtClean="0">
              <a:latin typeface="Century Schoolbook" panose="02040604050505020304" pitchFamily="18" charset="0"/>
            </a:endParaRPr>
          </a:p>
          <a:p>
            <a:pPr lvl="3"/>
            <a:r>
              <a:rPr lang="en-US" sz="1700" dirty="0">
                <a:latin typeface="Century Schoolbook" panose="02040604050505020304" pitchFamily="18" charset="0"/>
              </a:rPr>
              <a:t>Databases –</a:t>
            </a:r>
            <a:r>
              <a:rPr lang="en-US" sz="1700" dirty="0" err="1">
                <a:latin typeface="Century Schoolbook" panose="02040604050505020304" pitchFamily="18" charset="0"/>
              </a:rPr>
              <a:t>BookFlix</a:t>
            </a:r>
            <a:r>
              <a:rPr lang="en-US" sz="1700" dirty="0">
                <a:latin typeface="Century Schoolbook" panose="02040604050505020304" pitchFamily="18" charset="0"/>
              </a:rPr>
              <a:t> Video Storybooks &amp; </a:t>
            </a:r>
            <a:r>
              <a:rPr lang="en-US" sz="1700" dirty="0" err="1">
                <a:latin typeface="Century Schoolbook" panose="02040604050505020304" pitchFamily="18" charset="0"/>
              </a:rPr>
              <a:t>TumbleBook</a:t>
            </a:r>
            <a:r>
              <a:rPr lang="en-US" sz="1700" dirty="0">
                <a:latin typeface="Century Schoolbook" panose="02040604050505020304" pitchFamily="18" charset="0"/>
              </a:rPr>
              <a:t> Library </a:t>
            </a:r>
            <a:endParaRPr lang="en-US" sz="1700" dirty="0" smtClean="0">
              <a:latin typeface="Century Schoolbook" panose="02040604050505020304" pitchFamily="18" charset="0"/>
            </a:endParaRPr>
          </a:p>
          <a:p>
            <a:pPr lvl="3"/>
            <a:r>
              <a:rPr lang="en-US" sz="1700" dirty="0" smtClean="0">
                <a:latin typeface="Century Schoolbook" panose="02040604050505020304" pitchFamily="18" charset="0"/>
              </a:rPr>
              <a:t>Overdrive </a:t>
            </a:r>
            <a:r>
              <a:rPr lang="en-US" sz="1700" dirty="0" err="1" smtClean="0">
                <a:latin typeface="Century Schoolbook" panose="02040604050505020304" pitchFamily="18" charset="0"/>
              </a:rPr>
              <a:t>ebooks</a:t>
            </a:r>
            <a:r>
              <a:rPr lang="en-US" sz="1700" dirty="0" smtClean="0">
                <a:latin typeface="Century Schoolbook" panose="02040604050505020304" pitchFamily="18" charset="0"/>
              </a:rPr>
              <a:t> for kids (Beginning readers &amp; Read-Along titles)</a:t>
            </a:r>
            <a:endParaRPr lang="en-US" sz="2600" dirty="0" smtClean="0">
              <a:latin typeface="Century Schoolbook" panose="02040604050505020304" pitchFamily="18" charset="0"/>
            </a:endParaRPr>
          </a:p>
          <a:p>
            <a:pPr lvl="1"/>
            <a:r>
              <a:rPr lang="en-US" sz="2400" dirty="0">
                <a:latin typeface="Century Schoolbook" panose="02040604050505020304" pitchFamily="18" charset="0"/>
              </a:rPr>
              <a:t>K</a:t>
            </a:r>
            <a:r>
              <a:rPr lang="en-US" sz="2400" dirty="0" smtClean="0">
                <a:latin typeface="Century Schoolbook" panose="02040604050505020304" pitchFamily="18" charset="0"/>
              </a:rPr>
              <a:t>its  - Books to Grow On!  -</a:t>
            </a:r>
            <a:endParaRPr lang="en-US" sz="3400" dirty="0">
              <a:latin typeface="Century Schoolbook" panose="020406040505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latin typeface="Century Schoolbook" panose="02040604050505020304" pitchFamily="18" charset="0"/>
              </a:rPr>
              <a:t> Reading Sources</a:t>
            </a:r>
            <a:br>
              <a:rPr lang="en-US" sz="4000" dirty="0" smtClean="0">
                <a:latin typeface="Century Schoolbook" panose="02040604050505020304" pitchFamily="18" charset="0"/>
              </a:rPr>
            </a:br>
            <a:endParaRPr lang="en-US" sz="4000" dirty="0">
              <a:latin typeface="Century Schoolbook" panose="02040604050505020304" pitchFamily="18" charset="0"/>
            </a:endParaRPr>
          </a:p>
        </p:txBody>
      </p:sp>
      <p:pic>
        <p:nvPicPr>
          <p:cNvPr id="4" name="Picture 2" descr="http://t0.gstatic.com/images?q=tbn:ANd9GcRUHZwb1hV2fzDYJf9BFB6Cw7InnABcySTUXAmJ_a3SE2Wtiv5Ycg:www.greatergallatinunitedway.org/sites/greatergallatinunitedway.org/files/child_reading_clipart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19260" y="883044"/>
            <a:ext cx="1143000" cy="116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91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77800" y="2235200"/>
            <a:ext cx="3251200" cy="2438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 To Grown on </a:t>
            </a:r>
            <a:br>
              <a:rPr lang="en-US" dirty="0" smtClean="0"/>
            </a:br>
            <a:r>
              <a:rPr lang="en-US" dirty="0" smtClean="0"/>
              <a:t> king county library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724150" y="3600450"/>
            <a:ext cx="3200400" cy="240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5565063" y="2325423"/>
            <a:ext cx="3363383" cy="252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6705601" cy="440740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sz="2600" b="1" dirty="0" smtClean="0">
                <a:latin typeface="Century Schoolbook" panose="02040604050505020304" pitchFamily="18" charset="0"/>
              </a:rPr>
              <a:t>Concentration </a:t>
            </a:r>
            <a:r>
              <a:rPr lang="en-US" sz="2600" dirty="0">
                <a:latin typeface="Century Schoolbook" panose="02040604050505020304" pitchFamily="18" charset="0"/>
              </a:rPr>
              <a:t>– sight words</a:t>
            </a:r>
          </a:p>
          <a:p>
            <a:pPr lvl="0"/>
            <a:r>
              <a:rPr lang="en-US" sz="2600" b="1" dirty="0">
                <a:latin typeface="Century Schoolbook" panose="02040604050505020304" pitchFamily="18" charset="0"/>
              </a:rPr>
              <a:t>Letter Detectives  </a:t>
            </a:r>
            <a:r>
              <a:rPr lang="en-US" sz="2600" dirty="0">
                <a:latin typeface="Century Schoolbook" panose="02040604050505020304" pitchFamily="18" charset="0"/>
              </a:rPr>
              <a:t> - letters</a:t>
            </a:r>
          </a:p>
          <a:p>
            <a:pPr lvl="0"/>
            <a:r>
              <a:rPr lang="en-US" sz="2600" b="1" dirty="0">
                <a:latin typeface="Century Schoolbook" panose="02040604050505020304" pitchFamily="18" charset="0"/>
              </a:rPr>
              <a:t>Park it</a:t>
            </a:r>
            <a:r>
              <a:rPr lang="en-US" sz="2600" dirty="0">
                <a:latin typeface="Century Schoolbook" panose="02040604050505020304" pitchFamily="18" charset="0"/>
              </a:rPr>
              <a:t> – letters and sight words </a:t>
            </a:r>
          </a:p>
          <a:p>
            <a:pPr lvl="0"/>
            <a:r>
              <a:rPr lang="en-US" sz="2600" b="1" dirty="0">
                <a:latin typeface="Century Schoolbook" panose="02040604050505020304" pitchFamily="18" charset="0"/>
              </a:rPr>
              <a:t>Ribbit it!</a:t>
            </a:r>
            <a:r>
              <a:rPr lang="en-US" sz="2600" dirty="0">
                <a:latin typeface="Century Schoolbook" panose="02040604050505020304" pitchFamily="18" charset="0"/>
              </a:rPr>
              <a:t>   - letters and Sight words </a:t>
            </a:r>
          </a:p>
          <a:p>
            <a:pPr lvl="0"/>
            <a:r>
              <a:rPr lang="en-US" sz="2600" b="1" dirty="0">
                <a:latin typeface="Century Schoolbook" panose="02040604050505020304" pitchFamily="18" charset="0"/>
              </a:rPr>
              <a:t>Roll it -  Read it</a:t>
            </a:r>
            <a:r>
              <a:rPr lang="en-US" sz="2600" dirty="0">
                <a:latin typeface="Century Schoolbook" panose="02040604050505020304" pitchFamily="18" charset="0"/>
              </a:rPr>
              <a:t>  - letters and sight words </a:t>
            </a:r>
          </a:p>
          <a:p>
            <a:pPr lvl="0"/>
            <a:r>
              <a:rPr lang="en-US" sz="2600" b="1" dirty="0">
                <a:latin typeface="Century Schoolbook" panose="02040604050505020304" pitchFamily="18" charset="0"/>
              </a:rPr>
              <a:t>Roll it -  Write it</a:t>
            </a:r>
            <a:r>
              <a:rPr lang="en-US" sz="2600" dirty="0">
                <a:latin typeface="Century Schoolbook" panose="02040604050505020304" pitchFamily="18" charset="0"/>
              </a:rPr>
              <a:t>  - letters and sight words </a:t>
            </a:r>
          </a:p>
          <a:p>
            <a:pPr lvl="0"/>
            <a:r>
              <a:rPr lang="en-US" sz="2600" b="1" dirty="0">
                <a:latin typeface="Century Schoolbook" panose="02040604050505020304" pitchFamily="18" charset="0"/>
              </a:rPr>
              <a:t>Stack ‘em up</a:t>
            </a:r>
            <a:r>
              <a:rPr lang="en-US" sz="2600" dirty="0">
                <a:latin typeface="Century Schoolbook" panose="02040604050505020304" pitchFamily="18" charset="0"/>
              </a:rPr>
              <a:t> – letters and sight words  </a:t>
            </a:r>
          </a:p>
          <a:p>
            <a:pPr lvl="0"/>
            <a:r>
              <a:rPr lang="en-US" sz="2600" b="1" dirty="0">
                <a:latin typeface="Century Schoolbook" panose="02040604050505020304" pitchFamily="18" charset="0"/>
              </a:rPr>
              <a:t>Swat it!</a:t>
            </a:r>
            <a:r>
              <a:rPr lang="en-US" sz="2600" dirty="0">
                <a:latin typeface="Century Schoolbook" panose="02040604050505020304" pitchFamily="18" charset="0"/>
              </a:rPr>
              <a:t>  - letters and sight words  </a:t>
            </a:r>
          </a:p>
          <a:p>
            <a:pPr lvl="0"/>
            <a:r>
              <a:rPr lang="en-US" sz="2600" b="1" dirty="0">
                <a:latin typeface="Century Schoolbook" panose="02040604050505020304" pitchFamily="18" charset="0"/>
              </a:rPr>
              <a:t>Word Family Cups</a:t>
            </a:r>
            <a:r>
              <a:rPr lang="en-US" sz="2600" dirty="0">
                <a:latin typeface="Century Schoolbook" panose="02040604050505020304" pitchFamily="18" charset="0"/>
              </a:rPr>
              <a:t> – word families</a:t>
            </a:r>
          </a:p>
          <a:p>
            <a:r>
              <a:rPr lang="en-US" sz="2600" b="1" dirty="0">
                <a:latin typeface="Century Schoolbook" panose="02040604050505020304" pitchFamily="18" charset="0"/>
              </a:rPr>
              <a:t>Zap!</a:t>
            </a:r>
            <a:r>
              <a:rPr lang="en-US" sz="2600" dirty="0">
                <a:latin typeface="Century Schoolbook" panose="02040604050505020304" pitchFamily="18" charset="0"/>
              </a:rPr>
              <a:t>   -  letters and sight words</a:t>
            </a:r>
          </a:p>
          <a:p>
            <a:pPr marL="45720" indent="0">
              <a:buNone/>
            </a:pPr>
            <a:endParaRPr lang="en-US" dirty="0">
              <a:latin typeface="Century Schoolbook" panose="020406040505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9926" y="228600"/>
            <a:ext cx="8381260" cy="1054394"/>
          </a:xfrm>
        </p:spPr>
        <p:txBody>
          <a:bodyPr/>
          <a:lstStyle/>
          <a:p>
            <a:r>
              <a:rPr lang="en-US" dirty="0" smtClean="0">
                <a:latin typeface="Century Schoolbook" panose="02040604050505020304" pitchFamily="18" charset="0"/>
              </a:rPr>
              <a:t>Stations for tonight</a:t>
            </a:r>
            <a:endParaRPr lang="en-US" dirty="0">
              <a:latin typeface="Century Schoolbook" panose="02040604050505020304" pitchFamily="18" charset="0"/>
            </a:endParaRPr>
          </a:p>
        </p:txBody>
      </p:sp>
      <p:pic>
        <p:nvPicPr>
          <p:cNvPr id="5" name="Picture 2" descr="http://t0.gstatic.com/images?q=tbn:ANd9GcRUHZwb1hV2fzDYJf9BFB6Cw7InnABcySTUXAmJ_a3SE2Wtiv5Ycg:www.greatergallatinunitedway.org/sites/greatergallatinunitedway.org/files/child_reading_clip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740535" cy="178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7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319529"/>
          </a:xfrm>
        </p:spPr>
        <p:txBody>
          <a:bodyPr/>
          <a:lstStyle/>
          <a:p>
            <a:r>
              <a:rPr lang="en-US" sz="3200" dirty="0" smtClean="0">
                <a:latin typeface="Century Schoolbook" panose="02040604050505020304" pitchFamily="18" charset="0"/>
              </a:rPr>
              <a:t>Anything you want to ask?</a:t>
            </a:r>
            <a:endParaRPr lang="en-US" sz="3200" dirty="0">
              <a:latin typeface="Century Schoolbook" panose="02040604050505020304" pitchFamily="18" charset="0"/>
            </a:endParaRPr>
          </a:p>
          <a:p>
            <a:r>
              <a:rPr lang="en-US" sz="3200" dirty="0" smtClean="0">
                <a:latin typeface="Century Schoolbook" panose="02040604050505020304" pitchFamily="18" charset="0"/>
              </a:rPr>
              <a:t>Thanks &amp; Book Raffle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Century Schoolbook" panose="02040604050505020304" pitchFamily="18" charset="0"/>
              </a:rPr>
              <a:t>Questions?</a:t>
            </a:r>
            <a:endParaRPr lang="en-US" sz="4400" dirty="0">
              <a:latin typeface="Century Schoolbook" panose="02040604050505020304" pitchFamily="18" charset="0"/>
            </a:endParaRPr>
          </a:p>
        </p:txBody>
      </p:sp>
      <p:pic>
        <p:nvPicPr>
          <p:cNvPr id="5" name="Picture 2" descr="http://t0.gstatic.com/images?q=tbn:ANd9GcRUHZwb1hV2fzDYJf9BFB6Cw7InnABcySTUXAmJ_a3SE2Wtiv5Ycg:www.greatergallatinunitedway.org/sites/greatergallatinunitedway.org/files/child_reading_clipar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6600" y="4876800"/>
            <a:ext cx="1828800" cy="186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05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>
                <a:latin typeface="Century Schoolbook" panose="02040604050505020304" pitchFamily="18" charset="0"/>
              </a:rPr>
              <a:t>Increase your awareness of reading components </a:t>
            </a:r>
          </a:p>
          <a:p>
            <a:pPr eaLnBrk="1" hangingPunct="1"/>
            <a:r>
              <a:rPr lang="en-US" altLang="en-US" sz="3200" dirty="0" smtClean="0">
                <a:latin typeface="Century Schoolbook" panose="02040604050505020304" pitchFamily="18" charset="0"/>
              </a:rPr>
              <a:t>Add strategies to your “Parent Toolbox”</a:t>
            </a:r>
          </a:p>
          <a:p>
            <a:pPr eaLnBrk="1" hangingPunct="1"/>
            <a:r>
              <a:rPr lang="en-US" altLang="en-US" sz="3200" dirty="0" smtClean="0">
                <a:latin typeface="Century Schoolbook" panose="02040604050505020304" pitchFamily="18" charset="0"/>
              </a:rPr>
              <a:t>Learn some tips for working with your beginning reader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287092" cy="1054394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 </a:t>
            </a:r>
            <a:r>
              <a:rPr lang="en-US" altLang="en-US" sz="3600" b="1" dirty="0" smtClean="0">
                <a:latin typeface="Century Schoolbook" panose="02040604050505020304" pitchFamily="18" charset="0"/>
              </a:rPr>
              <a:t>Goals for Workshop</a:t>
            </a:r>
          </a:p>
        </p:txBody>
      </p:sp>
      <p:pic>
        <p:nvPicPr>
          <p:cNvPr id="6" name="Picture 2" descr="http://t0.gstatic.com/images?q=tbn:ANd9GcRUHZwb1hV2fzDYJf9BFB6Cw7InnABcySTUXAmJ_a3SE2Wtiv5Ycg:www.greatergallatinunitedway.org/sites/greatergallatinunitedway.org/files/child_reading_clipar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27" y="4616547"/>
            <a:ext cx="2142521" cy="219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089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905000"/>
            <a:ext cx="8153399" cy="3538729"/>
          </a:xfrm>
        </p:spPr>
        <p:txBody>
          <a:bodyPr>
            <a:normAutofit/>
          </a:bodyPr>
          <a:lstStyle/>
          <a:p>
            <a:pPr lvl="0"/>
            <a:r>
              <a:rPr lang="en-US" sz="3500" dirty="0" smtClean="0">
                <a:latin typeface="Century Schoolbook" panose="02040604050505020304" pitchFamily="18" charset="0"/>
              </a:rPr>
              <a:t>Visit each station</a:t>
            </a:r>
          </a:p>
          <a:p>
            <a:pPr lvl="0"/>
            <a:r>
              <a:rPr lang="en-US" sz="3500" dirty="0" smtClean="0">
                <a:latin typeface="Century Schoolbook" panose="02040604050505020304" pitchFamily="18" charset="0"/>
              </a:rPr>
              <a:t>Take </a:t>
            </a:r>
            <a:r>
              <a:rPr lang="en-US" sz="3500" dirty="0">
                <a:latin typeface="Century Schoolbook" panose="02040604050505020304" pitchFamily="18" charset="0"/>
              </a:rPr>
              <a:t>photos of stations if it will help you at </a:t>
            </a:r>
            <a:r>
              <a:rPr lang="en-US" sz="3500" dirty="0" smtClean="0">
                <a:latin typeface="Century Schoolbook" panose="02040604050505020304" pitchFamily="18" charset="0"/>
              </a:rPr>
              <a:t>home</a:t>
            </a:r>
            <a:endParaRPr lang="en-US" sz="3500" dirty="0">
              <a:latin typeface="Century Schoolbook" panose="02040604050505020304" pitchFamily="18" charset="0"/>
            </a:endParaRPr>
          </a:p>
          <a:p>
            <a:pPr lvl="0"/>
            <a:r>
              <a:rPr lang="en-US" sz="3500" dirty="0">
                <a:latin typeface="Century Schoolbook" panose="02040604050505020304" pitchFamily="18" charset="0"/>
              </a:rPr>
              <a:t>Take a packet of all the games as you leave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Century Schoolbook" panose="02040604050505020304" pitchFamily="18" charset="0"/>
              </a:rPr>
              <a:t>Plan for tonight</a:t>
            </a:r>
            <a:endParaRPr lang="en-US" sz="3600" b="1" dirty="0">
              <a:latin typeface="Century Schoolbook" panose="02040604050505020304" pitchFamily="18" charset="0"/>
            </a:endParaRPr>
          </a:p>
        </p:txBody>
      </p:sp>
      <p:pic>
        <p:nvPicPr>
          <p:cNvPr id="5" name="Picture 2" descr="http://t0.gstatic.com/images?q=tbn:ANd9GcRUHZwb1hV2fzDYJf9BFB6Cw7InnABcySTUXAmJ_a3SE2Wtiv5Ycg:www.greatergallatinunitedway.org/sites/greatergallatinunitedway.org/files/child_reading_clip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740535" cy="178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58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latin typeface="Century Schoolbook" panose="02040604050505020304" pitchFamily="18" charset="0"/>
              </a:rPr>
              <a:t>Games and Strategies from tonight</a:t>
            </a:r>
          </a:p>
          <a:p>
            <a:r>
              <a:rPr lang="en-US" sz="3200" dirty="0" smtClean="0">
                <a:latin typeface="Century Schoolbook" panose="02040604050505020304" pitchFamily="18" charset="0"/>
              </a:rPr>
              <a:t>Parent’s Guide to Sight Words</a:t>
            </a:r>
          </a:p>
          <a:p>
            <a:r>
              <a:rPr lang="en-US" sz="3200" dirty="0" smtClean="0">
                <a:latin typeface="Century Schoolbook" panose="02040604050505020304" pitchFamily="18" charset="0"/>
              </a:rPr>
              <a:t>Sight word list</a:t>
            </a:r>
          </a:p>
          <a:p>
            <a:r>
              <a:rPr lang="en-US" sz="3200" dirty="0" smtClean="0">
                <a:latin typeface="Century Schoolbook" panose="02040604050505020304" pitchFamily="18" charset="0"/>
              </a:rPr>
              <a:t>Five Finger Tips</a:t>
            </a:r>
          </a:p>
          <a:p>
            <a:r>
              <a:rPr lang="en-US" sz="3200" dirty="0">
                <a:latin typeface="Century Schoolbook" panose="02040604050505020304" pitchFamily="18" charset="0"/>
              </a:rPr>
              <a:t>Bookmarks</a:t>
            </a:r>
          </a:p>
          <a:p>
            <a:pPr marL="45720" indent="0">
              <a:buNone/>
            </a:pPr>
            <a:endParaRPr lang="en-US" sz="3600" dirty="0" smtClean="0">
              <a:latin typeface="Century Schoolbook" panose="02040604050505020304" pitchFamily="18" charset="0"/>
            </a:endParaRPr>
          </a:p>
          <a:p>
            <a:endParaRPr lang="en-US" sz="3600" dirty="0" smtClean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smtClean="0">
                <a:latin typeface="Century Schoolbook" panose="02040604050505020304" pitchFamily="18" charset="0"/>
              </a:rPr>
              <a:t>Hand-Outs</a:t>
            </a:r>
            <a:endParaRPr lang="en-US" sz="4400" b="1" dirty="0">
              <a:latin typeface="Century Schoolbook" panose="02040604050505020304" pitchFamily="18" charset="0"/>
            </a:endParaRPr>
          </a:p>
        </p:txBody>
      </p:sp>
      <p:pic>
        <p:nvPicPr>
          <p:cNvPr id="4" name="Picture 2" descr="http://t0.gstatic.com/images?q=tbn:ANd9GcRUHZwb1hV2fzDYJf9BFB6Cw7InnABcySTUXAmJ_a3SE2Wtiv5Ycg:www.greatergallatinunitedway.org/sites/greatergallatinunitedway.org/files/child_reading_clip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267200"/>
            <a:ext cx="2142521" cy="219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82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19070"/>
            <a:ext cx="8762999" cy="4986529"/>
          </a:xfrm>
        </p:spPr>
        <p:txBody>
          <a:bodyPr>
            <a:noAutofit/>
          </a:bodyPr>
          <a:lstStyle/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800" dirty="0" smtClean="0">
                <a:latin typeface="Century Schoolbook" panose="02040604050505020304" pitchFamily="18" charset="0"/>
              </a:rPr>
              <a:t>Knowledge that there are patterns within words such as rhyme and beginning and ending sounds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800" dirty="0" smtClean="0">
                <a:latin typeface="Century Schoolbook" panose="02040604050505020304" pitchFamily="18" charset="0"/>
              </a:rPr>
              <a:t>Ready Gen Phonics Stories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800" dirty="0" smtClean="0">
                <a:latin typeface="Century Schoolbook" panose="02040604050505020304" pitchFamily="18" charset="0"/>
              </a:rPr>
              <a:t>First Grade Spelling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</a:pPr>
            <a:r>
              <a:rPr lang="en-US" altLang="en-US" sz="2800" dirty="0" smtClean="0">
                <a:latin typeface="Century Schoolbook" panose="02040604050505020304" pitchFamily="18" charset="0"/>
              </a:rPr>
              <a:t>Lexia – K-levels 2-5, 1</a:t>
            </a:r>
            <a:r>
              <a:rPr lang="en-US" altLang="en-US" sz="2800" baseline="30000" dirty="0" smtClean="0">
                <a:latin typeface="Century Schoolbook" panose="02040604050505020304" pitchFamily="18" charset="0"/>
              </a:rPr>
              <a:t>st</a:t>
            </a:r>
            <a:r>
              <a:rPr lang="en-US" altLang="en-US" sz="2800" dirty="0" smtClean="0">
                <a:latin typeface="Century Schoolbook" panose="02040604050505020304" pitchFamily="18" charset="0"/>
              </a:rPr>
              <a:t> –levels 6-9</a:t>
            </a:r>
          </a:p>
          <a:p>
            <a:pPr lvl="1">
              <a:buClr>
                <a:schemeClr val="tx1"/>
              </a:buClr>
              <a:buFontTx/>
              <a:buChar char="•"/>
            </a:pPr>
            <a:r>
              <a:rPr lang="en-US" altLang="en-US" sz="3200" dirty="0" err="1" smtClean="0">
                <a:latin typeface="Century Schoolbook" panose="02040604050505020304" pitchFamily="18" charset="0"/>
                <a:hlinkClick r:id="rId3"/>
              </a:rPr>
              <a:t>Starfall</a:t>
            </a:r>
            <a:endParaRPr lang="en-US" altLang="en-US" sz="2000" dirty="0" smtClean="0">
              <a:latin typeface="Century Schoolbook" panose="02040604050505020304" pitchFamily="18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381260" cy="105439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400" dirty="0" smtClean="0">
                <a:solidFill>
                  <a:srgbClr val="CC0000"/>
                </a:solidFill>
              </a:rPr>
              <a:t>        </a:t>
            </a:r>
            <a:r>
              <a:rPr lang="en-US" altLang="en-US" sz="6000" dirty="0" smtClean="0">
                <a:solidFill>
                  <a:srgbClr val="CC0000"/>
                </a:solidFill>
                <a:latin typeface="Century Schoolbook" panose="02040604050505020304" pitchFamily="18" charset="0"/>
              </a:rPr>
              <a:t>Phonics</a:t>
            </a:r>
            <a:r>
              <a:rPr lang="en-US" altLang="en-US" dirty="0" smtClean="0">
                <a:solidFill>
                  <a:srgbClr val="CC0000"/>
                </a:solidFill>
              </a:rPr>
              <a:t/>
            </a:r>
            <a:br>
              <a:rPr lang="en-US" altLang="en-US" dirty="0" smtClean="0">
                <a:solidFill>
                  <a:srgbClr val="CC0000"/>
                </a:solidFill>
              </a:rPr>
            </a:br>
            <a:endParaRPr lang="en-US" altLang="en-US" dirty="0" smtClean="0">
              <a:solidFill>
                <a:srgbClr val="CC0000"/>
              </a:solidFill>
            </a:endParaRPr>
          </a:p>
        </p:txBody>
      </p:sp>
      <p:pic>
        <p:nvPicPr>
          <p:cNvPr id="18436" name="Picture 4" descr="j02836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57200"/>
            <a:ext cx="7810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C:\Users\formisanoj\AppData\Local\Microsoft\Windows\Temporary Internet Files\Content.IE5\ZC2HHU0F\MC900438203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3500"/>
            <a:ext cx="18288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615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04801" y="1719071"/>
            <a:ext cx="8484092" cy="4407408"/>
          </a:xfrm>
        </p:spPr>
        <p:txBody>
          <a:bodyPr>
            <a:normAutofit/>
          </a:bodyPr>
          <a:lstStyle/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3200" dirty="0" smtClean="0">
                <a:latin typeface="Century Schoolbook" panose="02040604050505020304" pitchFamily="18" charset="0"/>
              </a:rPr>
              <a:t>Ability to read text accurately and smoothly with expression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3200" dirty="0" smtClean="0">
                <a:latin typeface="Century Schoolbook" panose="02040604050505020304" pitchFamily="18" charset="0"/>
              </a:rPr>
              <a:t>Increased fluency improves comprehension</a:t>
            </a:r>
          </a:p>
          <a:p>
            <a:pPr lvl="1" eaLnBrk="1" hangingPunct="1">
              <a:buClr>
                <a:schemeClr val="tx1"/>
              </a:buClr>
              <a:buFontTx/>
              <a:buChar char="•"/>
              <a:defRPr/>
            </a:pPr>
            <a:r>
              <a:rPr lang="en-US" sz="3200" dirty="0" smtClean="0">
                <a:latin typeface="Century Schoolbook" panose="02040604050505020304" pitchFamily="18" charset="0"/>
              </a:rPr>
              <a:t>Strategies are useful for beginning readers</a:t>
            </a:r>
            <a:endParaRPr lang="en-US" dirty="0" smtClean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5300" b="1" dirty="0" smtClean="0">
                <a:solidFill>
                  <a:srgbClr val="CC0000"/>
                </a:solidFill>
                <a:latin typeface="Century Schoolbook" panose="02040604050505020304" pitchFamily="18" charset="0"/>
              </a:rPr>
              <a:t>Fluency</a:t>
            </a:r>
            <a:r>
              <a:rPr lang="en-US" altLang="en-US" b="1" dirty="0" smtClean="0">
                <a:solidFill>
                  <a:srgbClr val="CC0000"/>
                </a:solidFill>
              </a:rPr>
              <a:t/>
            </a:r>
            <a:br>
              <a:rPr lang="en-US" altLang="en-US" b="1" dirty="0" smtClean="0">
                <a:solidFill>
                  <a:srgbClr val="CC0000"/>
                </a:solidFill>
              </a:rPr>
            </a:br>
            <a:endParaRPr lang="en-US" altLang="en-US" b="1" dirty="0" smtClean="0">
              <a:solidFill>
                <a:srgbClr val="CC0000"/>
              </a:solidFill>
            </a:endParaRPr>
          </a:p>
        </p:txBody>
      </p:sp>
      <p:pic>
        <p:nvPicPr>
          <p:cNvPr id="22532" name="Picture 4" descr="j028363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33400"/>
            <a:ext cx="7810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Picture 5" descr="C:\Users\formisanoj\AppData\Local\Microsoft\Windows\Temporary Internet Files\Content.IE5\ZC2HHU0F\MC90043820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" y="63500"/>
            <a:ext cx="1828800" cy="147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948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76400"/>
            <a:ext cx="8793080" cy="4407408"/>
          </a:xfrm>
        </p:spPr>
        <p:txBody>
          <a:bodyPr>
            <a:noAutofit/>
          </a:bodyPr>
          <a:lstStyle/>
          <a:p>
            <a:r>
              <a:rPr lang="en-US" sz="3000" dirty="0" err="1" smtClean="0">
                <a:latin typeface="Century Schoolbook" panose="02040604050505020304" pitchFamily="18" charset="0"/>
              </a:rPr>
              <a:t>Dolch</a:t>
            </a:r>
            <a:r>
              <a:rPr lang="en-US" sz="3000" dirty="0" smtClean="0">
                <a:latin typeface="Century Schoolbook" panose="02040604050505020304" pitchFamily="18" charset="0"/>
              </a:rPr>
              <a:t> Word List – Comprises 75% of  words your child encounters in early reader books</a:t>
            </a:r>
          </a:p>
          <a:p>
            <a:r>
              <a:rPr lang="en-US" sz="3000" dirty="0" smtClean="0">
                <a:latin typeface="Century Schoolbook" panose="02040604050505020304" pitchFamily="18" charset="0"/>
              </a:rPr>
              <a:t>Search internet for sight word songs</a:t>
            </a:r>
            <a:endParaRPr lang="en-US" sz="3200" dirty="0">
              <a:latin typeface="Century Schoolbook" panose="02040604050505020304" pitchFamily="18" charset="0"/>
            </a:endParaRPr>
          </a:p>
          <a:p>
            <a:r>
              <a:rPr lang="en-US" sz="3000" dirty="0">
                <a:latin typeface="Century Schoolbook" panose="02040604050505020304" pitchFamily="18" charset="0"/>
                <a:hlinkClick r:id="rId3"/>
              </a:rPr>
              <a:t>Jack Hartmann Sight Word </a:t>
            </a:r>
            <a:r>
              <a:rPr lang="en-US" sz="3000" dirty="0" smtClean="0">
                <a:latin typeface="Century Schoolbook" panose="02040604050505020304" pitchFamily="18" charset="0"/>
                <a:hlinkClick r:id="rId3"/>
              </a:rPr>
              <a:t>songs</a:t>
            </a:r>
            <a:endParaRPr lang="en-US" dirty="0" smtClean="0">
              <a:latin typeface="Century Schoolbook" panose="020406040505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Sight words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Schoolbook" panose="02040604050505020304" pitchFamily="18" charset="0"/>
            </a:endParaRPr>
          </a:p>
        </p:txBody>
      </p:sp>
      <p:pic>
        <p:nvPicPr>
          <p:cNvPr id="4" name="Picture 2" descr="http://t0.gstatic.com/images?q=tbn:ANd9GcRUHZwb1hV2fzDYJf9BFB6Cw7InnABcySTUXAmJ_a3SE2Wtiv5Ycg:www.greatergallatinunitedway.org/sites/greatergallatinunitedway.org/files/child_reading_clipart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384" y="4800600"/>
            <a:ext cx="1859096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33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02" y="0"/>
            <a:ext cx="9081796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85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Century Schoolbook" panose="02040604050505020304" pitchFamily="18" charset="0"/>
              </a:rPr>
              <a:t>Asking about the book</a:t>
            </a:r>
          </a:p>
          <a:p>
            <a:r>
              <a:rPr lang="en-US" sz="3200" dirty="0" smtClean="0">
                <a:latin typeface="Century Schoolbook" panose="02040604050505020304" pitchFamily="18" charset="0"/>
              </a:rPr>
              <a:t>Making connections to the child’s life</a:t>
            </a:r>
          </a:p>
          <a:p>
            <a:r>
              <a:rPr lang="en-US" sz="3200" dirty="0" smtClean="0">
                <a:latin typeface="Century Schoolbook" panose="02040604050505020304" pitchFamily="18" charset="0"/>
              </a:rPr>
              <a:t>Helping them with main characters, setting, beginning, middle and end</a:t>
            </a:r>
            <a:endParaRPr lang="en-US" sz="3200" dirty="0">
              <a:latin typeface="Century Schoolbook" panose="02040604050505020304" pitchFamily="18" charset="0"/>
            </a:endParaRPr>
          </a:p>
          <a:p>
            <a:r>
              <a:rPr lang="en-US" sz="3200" dirty="0" smtClean="0">
                <a:latin typeface="Century Schoolbook" panose="02040604050505020304" pitchFamily="18" charset="0"/>
              </a:rPr>
              <a:t>Modeling!  Using any book</a:t>
            </a:r>
            <a:endParaRPr lang="en-US" sz="3200" dirty="0">
              <a:latin typeface="Century Schoolbook" panose="0204060405050502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1260" cy="1054394"/>
          </a:xfrm>
        </p:spPr>
        <p:txBody>
          <a:bodyPr/>
          <a:lstStyle/>
          <a:p>
            <a:r>
              <a:rPr lang="en-US" sz="4400" dirty="0" smtClean="0">
                <a:latin typeface="Century Schoolbook" panose="02040604050505020304" pitchFamily="18" charset="0"/>
              </a:rPr>
              <a:t>Comprehension</a:t>
            </a:r>
            <a:br>
              <a:rPr lang="en-US" sz="4400" dirty="0" smtClean="0">
                <a:latin typeface="Century Schoolbook" panose="02040604050505020304" pitchFamily="18" charset="0"/>
              </a:rPr>
            </a:br>
            <a:r>
              <a:rPr lang="en-US" sz="4400" dirty="0" smtClean="0">
                <a:latin typeface="Century Schoolbook" panose="02040604050505020304" pitchFamily="18" charset="0"/>
              </a:rPr>
              <a:t>strategies</a:t>
            </a:r>
            <a:endParaRPr lang="en-US" sz="4400" dirty="0">
              <a:latin typeface="Century Schoolbook" panose="02040604050505020304" pitchFamily="18" charset="0"/>
            </a:endParaRPr>
          </a:p>
        </p:txBody>
      </p:sp>
      <p:pic>
        <p:nvPicPr>
          <p:cNvPr id="4" name="Picture 2" descr="http://t0.gstatic.com/images?q=tbn:ANd9GcRUHZwb1hV2fzDYJf9BFB6Cw7InnABcySTUXAmJ_a3SE2Wtiv5Ycg:www.greatergallatinunitedway.org/sites/greatergallatinunitedway.org/files/child_reading_clipar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6600" y="4876800"/>
            <a:ext cx="1828800" cy="1869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30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933</TotalTime>
  <Words>408</Words>
  <Application>Microsoft Office PowerPoint</Application>
  <PresentationFormat>On-screen Show (4:3)</PresentationFormat>
  <Paragraphs>74</Paragraphs>
  <Slides>13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Batang</vt:lpstr>
      <vt:lpstr>Calibri</vt:lpstr>
      <vt:lpstr>Century Schoolbook</vt:lpstr>
      <vt:lpstr>Franklin Gothic Medium</vt:lpstr>
      <vt:lpstr>Wingdings</vt:lpstr>
      <vt:lpstr>Wingdings 2</vt:lpstr>
      <vt:lpstr>Grid</vt:lpstr>
      <vt:lpstr>   Reading Readiness  </vt:lpstr>
      <vt:lpstr> Goals for Workshop</vt:lpstr>
      <vt:lpstr>Plan for tonight</vt:lpstr>
      <vt:lpstr>Hand-Outs</vt:lpstr>
      <vt:lpstr>        Phonics </vt:lpstr>
      <vt:lpstr>Fluency </vt:lpstr>
      <vt:lpstr>Sight words</vt:lpstr>
      <vt:lpstr>PowerPoint Presentation</vt:lpstr>
      <vt:lpstr>Comprehension strategies</vt:lpstr>
      <vt:lpstr> Reading Sources </vt:lpstr>
      <vt:lpstr>Books To Grown on   king county library</vt:lpstr>
      <vt:lpstr>Stations for tonight</vt:lpstr>
      <vt:lpstr>Questions?</vt:lpstr>
    </vt:vector>
  </TitlesOfParts>
  <Company>Snoqualmie Valley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Readiness</dc:title>
  <dc:creator>Formisano, Janice A</dc:creator>
  <cp:lastModifiedBy>Voncappeln, Susan A</cp:lastModifiedBy>
  <cp:revision>74</cp:revision>
  <cp:lastPrinted>2015-03-23T18:09:51Z</cp:lastPrinted>
  <dcterms:created xsi:type="dcterms:W3CDTF">2014-05-05T21:11:48Z</dcterms:created>
  <dcterms:modified xsi:type="dcterms:W3CDTF">2018-01-12T01:40:07Z</dcterms:modified>
</cp:coreProperties>
</file>